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497" r:id="rId5"/>
    <p:sldId id="500" r:id="rId6"/>
    <p:sldId id="425" r:id="rId7"/>
    <p:sldId id="426" r:id="rId8"/>
    <p:sldId id="445" r:id="rId9"/>
    <p:sldId id="441" r:id="rId10"/>
    <p:sldId id="447" r:id="rId11"/>
    <p:sldId id="501" r:id="rId12"/>
    <p:sldId id="502" r:id="rId13"/>
    <p:sldId id="504" r:id="rId14"/>
    <p:sldId id="505" r:id="rId15"/>
    <p:sldId id="470" r:id="rId16"/>
    <p:sldId id="443" r:id="rId17"/>
    <p:sldId id="471" r:id="rId18"/>
    <p:sldId id="506" r:id="rId19"/>
    <p:sldId id="427" r:id="rId20"/>
    <p:sldId id="496" r:id="rId21"/>
    <p:sldId id="429" r:id="rId22"/>
    <p:sldId id="450" r:id="rId23"/>
    <p:sldId id="472" r:id="rId24"/>
    <p:sldId id="440" r:id="rId25"/>
    <p:sldId id="428" r:id="rId26"/>
    <p:sldId id="509" r:id="rId27"/>
    <p:sldId id="442" r:id="rId28"/>
    <p:sldId id="507" r:id="rId29"/>
    <p:sldId id="498" r:id="rId30"/>
    <p:sldId id="431" r:id="rId31"/>
    <p:sldId id="508" r:id="rId32"/>
    <p:sldId id="432" r:id="rId33"/>
    <p:sldId id="356" r:id="rId34"/>
    <p:sldId id="424" r:id="rId35"/>
    <p:sldId id="262" r:id="rId36"/>
    <p:sldId id="444" r:id="rId37"/>
    <p:sldId id="439" r:id="rId38"/>
    <p:sldId id="499" r:id="rId39"/>
    <p:sldId id="267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6E9"/>
    <a:srgbClr val="E3E4E7"/>
    <a:srgbClr val="E7E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19-12-01T08:53: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1148 316,'1'0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19-12-01T08:53: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722 734,'2'0,"-5"-1,3 1,-1 0,0 0,1 0,-1 0,2 0,-1 0,0 0,1 0,0 0,-1 0,1 0,-1 0,1 0,-1 0,0 0,1 0,-1-1,1 0,-1 1,1-1,-1 1,0-1,0 1,-1 0,0 0,0 0,1 0,-1 0,1 0,-1 0,0 0,1 1,-1-1,1 1,0-1,0 1,1 0,-1-1,1 1,-1-1,0-1,0 1,0-1,0 0,0 1,0-1,0 1,0 0,0-1,0 1,1 0,-1 1,1-1,-1 0,0 0,0 1,1-1,-1 0,0 0,0 0,0 0,0-1,-1 1,1 0,-1 0,1 0,-1 0,1 0,-1 0,1 0,1 1,-1-1,1 1,-1-1,1 1,0-1,-1 0,1 0,0 0,-1 0,1 0,-1-1,0 0,0 1,-1-1,1 0,-1 1,0 0,1-1,-1 1,1 0,-1-1,1 1,0 1,0-1,0 1,1-1,-1 0,1 0,-1 0,1 0,0 0,-1 0,0-1,0 1,-1 0,1 0,0 1,1-1,-1 0,1 1,-1-1,1 0,-1-1,1 1,0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19-12-01T08:53: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729 728,'-1'0,"0"0,0 0,1 0,-1 0,0-1,1 1,0 1,0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6" units="1/cm"/>
          <inkml:channelProperty channel="Y" name="resolution" value="28.34646" units="1/cm"/>
        </inkml:channelProperties>
      </inkml:inkSource>
      <inkml:timestamp xml:id="ts0" timeString="2019-12-01T08:53: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1258 728,'0'-2,"0"1,0 1,-1 0,1 0,0 1,0 0,0 1</inkml:trace>
</inkml:ink>
</file>

<file path=ppt/media/image1.png>
</file>

<file path=ppt/media/image10.png>
</file>

<file path=ppt/media/image10.tiff>
</file>

<file path=ppt/media/image11.tiff>
</file>

<file path=ppt/media/image12.jpeg>
</file>

<file path=ppt/media/image13.GIF>
</file>

<file path=ppt/media/image14.jpeg>
</file>

<file path=ppt/media/image15.png>
</file>

<file path=ppt/media/image16.jpeg>
</file>

<file path=ppt/media/image17.tiff>
</file>

<file path=ppt/media/image18.png>
</file>

<file path=ppt/media/image19.GI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marL="0" marR="0" lvl="0" algn="l" rtl="0" eaLnBrk="0" fontAlgn="base" latin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en-US" altLang="en-US" sz="4400" b="1" i="0" u="none" strike="noStrike" kern="1200" cap="none" spc="0" normalizeH="0" baseline="0" noProof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marR="0" lvl="0" indent="0" algn="l" rtl="0" eaLnBrk="0" fontAlgn="base" latinLnBrk="0" hangingPunct="0">
              <a:lnSpc>
                <a:spcPct val="100000"/>
              </a:lnSpc>
              <a:spcBef>
                <a:spcPts val="400"/>
              </a:spcBef>
              <a:buClrTx/>
              <a:buSzTx/>
              <a:buFontTx/>
              <a:buNone/>
              <a:defRPr kumimoji="0" lang="zh-CN" altLang="en-US" sz="2800" b="0" i="0" u="none" strike="noStrike" kern="1200" cap="none" spc="0" normalizeH="0" baseline="0" noProof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houchang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350" y="-3175"/>
            <a:ext cx="12204700" cy="6864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customXml" Target="../ink/ink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412875"/>
            <a:ext cx="9144000" cy="1195705"/>
          </a:xfrm>
        </p:spPr>
        <p:txBody>
          <a:bodyPr>
            <a:normAutofit/>
          </a:bodyPr>
          <a:lstStyle/>
          <a:p>
            <a:pPr algn="l"/>
            <a:r>
              <a:rPr altLang="zh-CN">
                <a:sym typeface="+mn-ea"/>
              </a:rPr>
              <a:t>Lane Segmentation</a:t>
            </a:r>
            <a:r>
              <a:rPr lang="en-US" altLang="zh-CN"/>
              <a:t> Week 2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981643"/>
            <a:ext cx="9144000" cy="1655762"/>
          </a:xfrm>
        </p:spPr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3200">
                <a:sym typeface="+mn-ea"/>
              </a:rPr>
              <a:t>HCT CV Class</a:t>
            </a:r>
            <a:endParaRPr lang="en-US" altLang="zh-CN"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3015" y="588010"/>
            <a:ext cx="9144000" cy="859790"/>
          </a:xfrm>
        </p:spPr>
        <p:txBody>
          <a:bodyPr/>
          <a:lstStyle/>
          <a:p>
            <a:pPr algn="l"/>
            <a:r>
              <a:rPr altLang="zh-CN"/>
              <a:t>VGG16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50000"/>
          </a:bodyPr>
          <a:lstStyle/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import torch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class VGG16(torch.nn.Module):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__init__(self, n_class=21):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forward(self, x):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3015" y="588010"/>
            <a:ext cx="9144000" cy="859790"/>
          </a:xfrm>
        </p:spPr>
        <p:txBody>
          <a:bodyPr/>
          <a:lstStyle/>
          <a:p>
            <a:pPr algn="l"/>
            <a:r>
              <a:rPr altLang="zh-CN"/>
              <a:t>Classify CNN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fix-size input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non-spatial output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3015" y="588010"/>
            <a:ext cx="9144000" cy="859790"/>
          </a:xfrm>
        </p:spPr>
        <p:txBody>
          <a:bodyPr/>
          <a:lstStyle/>
          <a:p>
            <a:pPr algn="l"/>
            <a:r>
              <a:rPr lang="zh-CN"/>
              <a:t>卷积层 </a:t>
            </a:r>
            <a:r>
              <a:rPr altLang="zh-CN"/>
              <a:t>as </a:t>
            </a:r>
            <a:r>
              <a:rPr lang="zh-CN">
                <a:sym typeface="+mn-ea"/>
              </a:rPr>
              <a:t>全连接层</a:t>
            </a:r>
            <a:endParaRPr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90675"/>
            <a:ext cx="9144000" cy="419989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转置卷积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920" y="5538470"/>
            <a:ext cx="7629525" cy="1009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695" y="2587625"/>
            <a:ext cx="8181975" cy="27527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63015" y="588010"/>
            <a:ext cx="9144000" cy="859790"/>
          </a:xfrm>
        </p:spPr>
        <p:txBody>
          <a:bodyPr/>
          <a:lstStyle/>
          <a:p>
            <a:pPr algn="l"/>
            <a:r>
              <a:rPr lang="zh-CN">
                <a:sym typeface="+mn-ea"/>
              </a:rPr>
              <a:t>全连接层 </a:t>
            </a:r>
            <a:r>
              <a:rPr altLang="zh-CN">
                <a:sym typeface="+mn-ea"/>
              </a:rPr>
              <a:t>as </a:t>
            </a:r>
            <a:r>
              <a:rPr lang="zh-CN"/>
              <a:t>卷积层</a:t>
            </a:r>
            <a:endParaRPr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全卷积</a:t>
            </a:r>
            <a:r>
              <a:rPr lang="en-US" altLang="zh-CN" sz="3200"/>
              <a:t>(full sized kernel)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Convolutionalization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4" name="图片 3" descr="Fully-convolutional-networks-Fully-connected-layers-can-easily-be-converted-int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505" y="2185670"/>
            <a:ext cx="7412990" cy="41865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>
            <a:normAutofit/>
          </a:bodyPr>
          <a:lstStyle/>
          <a:p>
            <a:pPr algn="l"/>
            <a:r>
              <a:rPr altLang="zh-CN">
                <a:sym typeface="+mn-ea"/>
              </a:rPr>
              <a:t>Full </a:t>
            </a:r>
            <a:r>
              <a:rPr lang="zh-CN">
                <a:sym typeface="+mn-ea"/>
              </a:rPr>
              <a:t>Convolution</a:t>
            </a:r>
            <a:r>
              <a:rPr altLang="zh-CN">
                <a:sym typeface="+mn-ea"/>
              </a:rPr>
              <a:t>al</a:t>
            </a:r>
            <a:r>
              <a:rPr lang="zh-CN">
                <a:sym typeface="+mn-ea"/>
              </a:rPr>
              <a:t> </a:t>
            </a:r>
            <a:r>
              <a:rPr altLang="zh-CN">
                <a:sym typeface="+mn-ea"/>
              </a:rPr>
              <a:t>Network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7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a net with only layers of this form computes a nonlinear filter, which we call a deep filter or fully convolutional network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A real-valued loss function composed with an FCN defines a task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7780" y="264160"/>
            <a:ext cx="9144000" cy="859790"/>
          </a:xfrm>
        </p:spPr>
        <p:txBody>
          <a:bodyPr/>
          <a:lstStyle/>
          <a:p>
            <a:pPr algn="l"/>
            <a:r>
              <a:rPr altLang="zh-CN"/>
              <a:t>VGG16-Conv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7145" y="1901825"/>
            <a:ext cx="9380855" cy="3888740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import torch</a:t>
            </a:r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18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class VGG16Conv(torch.nn.Module):</a:t>
            </a:r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	def __init__(self, n_class=21):</a:t>
            </a:r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		pass</a:t>
            </a:r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18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	def forward(self, x):</a:t>
            </a:r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1800"/>
              <a:t>		pass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7780" y="264160"/>
            <a:ext cx="9144000" cy="1456690"/>
          </a:xfrm>
        </p:spPr>
        <p:txBody>
          <a:bodyPr/>
          <a:lstStyle/>
          <a:p>
            <a:pPr algn="l"/>
            <a:r>
              <a:rPr altLang="zh-CN"/>
              <a:t>VGG16-Conv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7145" y="1901825"/>
            <a:ext cx="9380855" cy="388874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</a:pPr>
            <a:r>
              <a:rPr lang="en-US" altLang="zh-CN" sz="3200"/>
              <a:t>Conv1：padding = 100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</a:pPr>
            <a:r>
              <a:rPr lang="en-US" altLang="zh-CN" sz="3200">
                <a:sym typeface="+mn-ea"/>
              </a:rPr>
              <a:t>o = [ (i + 2p - k)/s ] +1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</a:pPr>
            <a:endParaRPr lang="en-US" altLang="zh-CN"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7780" y="264160"/>
            <a:ext cx="9144000" cy="1456690"/>
          </a:xfrm>
        </p:spPr>
        <p:txBody>
          <a:bodyPr/>
          <a:lstStyle/>
          <a:p>
            <a:pPr algn="l"/>
            <a:r>
              <a:rPr altLang="zh-CN"/>
              <a:t>VGG16-Conv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87145" y="1901825"/>
            <a:ext cx="9380855" cy="3888740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全卷积结束的位置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In-network Upsampling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connect coarse outputs to dense pixels</a:t>
            </a:r>
          </a:p>
        </p:txBody>
      </p:sp>
      <p:pic>
        <p:nvPicPr>
          <p:cNvPr id="4" name="图片 3" descr="deconv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145" y="3178810"/>
            <a:ext cx="3013075" cy="34251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Wee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70" y="880110"/>
            <a:ext cx="9573260" cy="611695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71525" y="518795"/>
            <a:ext cx="9144000" cy="629285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/>
              <a:t>主要内容</a:t>
            </a:r>
          </a:p>
        </p:txBody>
      </p:sp>
      <p:sp>
        <p:nvSpPr>
          <p:cNvPr id="5" name="矩形 4"/>
          <p:cNvSpPr/>
          <p:nvPr/>
        </p:nvSpPr>
        <p:spPr>
          <a:xfrm>
            <a:off x="9606915" y="880110"/>
            <a:ext cx="1383030" cy="574040"/>
          </a:xfrm>
          <a:prstGeom prst="rect">
            <a:avLst/>
          </a:prstGeom>
          <a:solidFill>
            <a:srgbClr val="E4E6E9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墨迹 15"/>
              <p14:cNvContentPartPr/>
              <p14:nvPr/>
            </p14:nvContentPartPr>
            <p14:xfrm>
              <a:off x="9719310" y="2675255"/>
              <a:ext cx="8890" cy="360"/>
            </p14:xfrm>
          </p:contentPart>
        </mc:Choice>
        <mc:Fallback xmlns="">
          <p:pic>
            <p:nvPicPr>
              <p:cNvPr id="16" name="墨迹 15"/>
            </p:nvPicPr>
            <p:blipFill>
              <a:blip r:embed="rId4"/>
            </p:blipFill>
            <p:spPr>
              <a:xfrm>
                <a:off x="9719310" y="2675255"/>
                <a:ext cx="8890" cy="36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In-network Upsampling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connect coarse outputs to dense pixels</a:t>
            </a:r>
          </a:p>
        </p:txBody>
      </p:sp>
      <p:pic>
        <p:nvPicPr>
          <p:cNvPr id="6" name="图片 5" descr="IMG_20191129_0917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775" y="3041015"/>
            <a:ext cx="5379085" cy="366077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Transposed Convolution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sp>
        <p:nvSpPr>
          <p:cNvPr id="5" name="文本框 4"/>
          <p:cNvSpPr txBox="1"/>
          <p:nvPr/>
        </p:nvSpPr>
        <p:spPr>
          <a:xfrm>
            <a:off x="1072515" y="3771900"/>
            <a:ext cx="1004697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800" b="1">
                <a:solidFill>
                  <a:srgbClr val="C00000"/>
                </a:solidFill>
              </a:rPr>
              <a:t>“</a:t>
            </a:r>
            <a:r>
              <a:rPr lang="zh-CN" altLang="en-US" sz="2800" b="1">
                <a:solidFill>
                  <a:srgbClr val="C00000"/>
                </a:solidFill>
              </a:rPr>
              <a:t>A guide to convolution arithmetic for deep learning</a:t>
            </a:r>
            <a:r>
              <a:rPr lang="en-US" altLang="zh-CN" sz="2800" b="1">
                <a:solidFill>
                  <a:srgbClr val="C00000"/>
                </a:solidFill>
              </a:rPr>
              <a:t>”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Transposed Convolution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000"/>
              <a:t>class torch.nn.</a:t>
            </a:r>
            <a:r>
              <a:rPr lang="en-US" altLang="zh-CN" sz="2000" b="1">
                <a:solidFill>
                  <a:srgbClr val="C00000"/>
                </a:solidFill>
              </a:rPr>
              <a:t>ConvTranspose2d</a:t>
            </a:r>
            <a:r>
              <a:rPr lang="en-US" altLang="zh-CN" sz="2000"/>
              <a:t>(in_channels, out_channels, kernel_size, stride=1, padding=0, </a:t>
            </a:r>
            <a:r>
              <a:rPr lang="en-US" altLang="zh-CN" sz="2000">
                <a:solidFill>
                  <a:srgbClr val="C00000"/>
                </a:solidFill>
              </a:rPr>
              <a:t>output_padding</a:t>
            </a:r>
            <a:r>
              <a:rPr lang="en-US" altLang="zh-CN" sz="2000"/>
              <a:t>=0, bias=True)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20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000">
                <a:solidFill>
                  <a:srgbClr val="C00000"/>
                </a:solidFill>
                <a:sym typeface="+mn-ea"/>
              </a:rPr>
              <a:t>output_padding</a:t>
            </a:r>
            <a:r>
              <a:rPr sz="2000">
                <a:solidFill>
                  <a:srgbClr val="C00000"/>
                </a:solidFill>
                <a:sym typeface="+mn-ea"/>
              </a:rPr>
              <a:t>？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2000">
              <a:solidFill>
                <a:srgbClr val="C00000"/>
              </a:solidFill>
              <a:sym typeface="+mn-ea"/>
            </a:endParaRP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000">
                <a:solidFill>
                  <a:srgbClr val="C00000"/>
                </a:solidFill>
                <a:sym typeface="+mn-ea"/>
              </a:rPr>
              <a:t>Set Parameters for upsampling N times </a:t>
            </a:r>
            <a:endParaRPr lang="en-US" altLang="zh-CN" sz="20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FCN-32s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</p:txBody>
      </p:sp>
      <p:pic>
        <p:nvPicPr>
          <p:cNvPr id="5" name="图片 4" descr="472672_1_En_2_Fig1_HTM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595" y="2362200"/>
            <a:ext cx="6988810" cy="369062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FCN-32s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50000"/>
          </a:bodyPr>
          <a:lstStyle/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import torch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class FCN32s(torch.nn.Module):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__init__(self, n_class=21):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forward(self, x):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496570"/>
          </a:xfrm>
        </p:spPr>
        <p:txBody>
          <a:bodyPr>
            <a:normAutofit fontScale="90000"/>
          </a:bodyPr>
          <a:lstStyle/>
          <a:p>
            <a:pPr algn="l"/>
            <a:r>
              <a:rPr lang="zh-CN"/>
              <a:t>Skip Architecture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5" name="图片 4" descr="ccb6dd0a7f207134ae7690974c3e88a5_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0465" y="1521460"/>
            <a:ext cx="7290435" cy="502221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003935"/>
          </a:xfrm>
        </p:spPr>
        <p:txBody>
          <a:bodyPr>
            <a:normAutofit/>
          </a:bodyPr>
          <a:lstStyle/>
          <a:p>
            <a:pPr algn="l"/>
            <a:r>
              <a:rPr lang="zh-CN"/>
              <a:t>Skip Architecture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维度一致才能相加：</a:t>
            </a:r>
            <a:r>
              <a:rPr lang="en-US" altLang="zh-CN" sz="3200"/>
              <a:t>spatial/channel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1x1 Convolution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FCN-16s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50000"/>
          </a:bodyPr>
          <a:lstStyle/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import torch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class FCN16s(torch.nn.Module):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__init__(self, n_class=21):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forward(self, x):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</a:t>
            </a:r>
            <a:r>
              <a:rPr lang="zh-CN"/>
              <a:t>的效果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355" y="2274570"/>
            <a:ext cx="8796655" cy="37293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</a:t>
            </a:r>
            <a:r>
              <a:rPr lang="zh-CN"/>
              <a:t>的缺点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FCN-8s</a:t>
            </a:r>
            <a:r>
              <a:rPr sz="3200"/>
              <a:t>结果还是不够精细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没有充分考虑像素之间的关系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 altLang="en-US"/>
              <a:t>学习目标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理解</a:t>
            </a:r>
            <a:r>
              <a:rPr lang="en-US" altLang="zh-CN" sz="3200"/>
              <a:t>FCN</a:t>
            </a:r>
            <a:r>
              <a:rPr sz="3200"/>
              <a:t>的原理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掌握</a:t>
            </a:r>
            <a:r>
              <a:rPr lang="en-US" altLang="zh-CN" sz="3200"/>
              <a:t>FCN</a:t>
            </a:r>
            <a:r>
              <a:rPr sz="3200"/>
              <a:t>的关键技术点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掌握</a:t>
            </a:r>
            <a:r>
              <a:rPr lang="en-US" altLang="zh-CN" sz="3200"/>
              <a:t>FCN</a:t>
            </a:r>
            <a:r>
              <a:rPr sz="3200"/>
              <a:t>的实现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模型对比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4" name="图片 3" descr="u-net-archite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115" y="2075815"/>
            <a:ext cx="6678930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Dilated Convolution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5" name="图片 4" descr="dil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475" y="2363470"/>
            <a:ext cx="4083685" cy="393890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模型对比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4" name="图片 3" descr="gsmarena_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635" y="2193925"/>
            <a:ext cx="8126730" cy="424116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课程总结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>
                <a:sym typeface="+mn-ea"/>
              </a:rPr>
              <a:t>理解</a:t>
            </a:r>
            <a:r>
              <a:rPr lang="en-US" altLang="zh-CN" sz="3200">
                <a:sym typeface="+mn-ea"/>
              </a:rPr>
              <a:t>FCN</a:t>
            </a:r>
            <a:r>
              <a:rPr sz="3200">
                <a:sym typeface="+mn-ea"/>
              </a:rPr>
              <a:t>的原理</a:t>
            </a:r>
            <a:endParaRPr lang="en-US" altLang="zh-CN" sz="3200">
              <a:sym typeface="+mn-ea"/>
            </a:endParaRP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>
                <a:sym typeface="+mn-ea"/>
              </a:rPr>
              <a:t>掌握</a:t>
            </a:r>
            <a:r>
              <a:rPr lang="en-US" altLang="zh-CN" sz="3200">
                <a:sym typeface="+mn-ea"/>
              </a:rPr>
              <a:t>CNN</a:t>
            </a:r>
            <a:r>
              <a:rPr sz="3200">
                <a:sym typeface="+mn-ea"/>
              </a:rPr>
              <a:t>分类网络的</a:t>
            </a:r>
            <a:r>
              <a:rPr lang="en-US" altLang="zh-CN" sz="3200">
                <a:sym typeface="+mn-ea"/>
              </a:rPr>
              <a:t>Convolutionalization</a:t>
            </a:r>
            <a:r>
              <a:rPr sz="3200">
                <a:sym typeface="+mn-ea"/>
              </a:rPr>
              <a:t>方法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>
                <a:sym typeface="+mn-ea"/>
              </a:rPr>
              <a:t>掌握</a:t>
            </a:r>
            <a:r>
              <a:rPr lang="en-US" altLang="zh-CN" sz="3200">
                <a:sym typeface="+mn-ea"/>
              </a:rPr>
              <a:t>In-Network Upsampling</a:t>
            </a:r>
            <a:r>
              <a:rPr sz="3200">
                <a:sym typeface="+mn-ea"/>
              </a:rPr>
              <a:t>方法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>
                <a:sym typeface="+mn-ea"/>
              </a:rPr>
              <a:t>掌握</a:t>
            </a:r>
            <a:r>
              <a:rPr lang="en-US" altLang="zh-CN" sz="3200">
                <a:sym typeface="+mn-ea"/>
              </a:rPr>
              <a:t>Skip Architecture</a:t>
            </a:r>
            <a:r>
              <a:rPr sz="3200">
                <a:sym typeface="+mn-ea"/>
              </a:rPr>
              <a:t>提升准确度的方法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3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重难点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>
                <a:sym typeface="+mn-ea"/>
              </a:rPr>
              <a:t>VGG16</a:t>
            </a:r>
            <a:r>
              <a:rPr sz="3200">
                <a:sym typeface="+mn-ea"/>
              </a:rPr>
              <a:t>全卷积化的实现方法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Transposed Convolution(</a:t>
            </a:r>
            <a:r>
              <a:rPr sz="3200"/>
              <a:t>会计算</a:t>
            </a:r>
            <a:r>
              <a:rPr lang="en-US" altLang="zh-CN" sz="3200"/>
              <a:t>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>
                <a:sym typeface="+mn-ea"/>
              </a:rPr>
              <a:t>Skip Architecture(</a:t>
            </a:r>
            <a:r>
              <a:rPr sz="3200">
                <a:sym typeface="+mn-ea"/>
              </a:rPr>
              <a:t>维度一致才能相加</a:t>
            </a:r>
            <a:r>
              <a:rPr lang="en-US" altLang="zh-CN" sz="3200">
                <a:sym typeface="+mn-ea"/>
              </a:rPr>
              <a:t>)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3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 altLang="en-US"/>
              <a:t>课程作业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>
                <a:solidFill>
                  <a:srgbClr val="C00000"/>
                </a:solidFill>
              </a:rPr>
              <a:t>实现</a:t>
            </a:r>
            <a:r>
              <a:rPr lang="en-US" altLang="zh-CN" sz="3200">
                <a:solidFill>
                  <a:srgbClr val="C00000"/>
                </a:solidFill>
              </a:rPr>
              <a:t>FCN-8s(VGG16)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实现</a:t>
            </a:r>
            <a:r>
              <a:rPr lang="en-US" altLang="zh-CN" sz="3200"/>
              <a:t>FCN-8s(ResNet101)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 altLang="en-US"/>
              <a:t>课程作业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50000"/>
          </a:bodyPr>
          <a:lstStyle/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import torch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class FCN8s(torch.nn.Module):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__init__(self, n_class=21):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def forward(self, x):</a:t>
            </a:r>
            <a:endParaRPr lang="en-US" altLang="zh-CN" sz="3200"/>
          </a:p>
          <a:p>
            <a:pPr algn="l">
              <a:lnSpc>
                <a:spcPct val="150000"/>
              </a:lnSpc>
              <a:buClrTx/>
              <a:buSzTx/>
            </a:pPr>
            <a:r>
              <a:rPr lang="en-US" altLang="zh-CN" sz="3200">
                <a:sym typeface="+mn-ea"/>
              </a:rPr>
              <a:t>		pass</a:t>
            </a: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参考资料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77570" y="2274570"/>
            <a:ext cx="10648950" cy="3515995"/>
          </a:xfrm>
        </p:spPr>
        <p:txBody>
          <a:bodyPr>
            <a:normAutofit fontScale="90000" lnSpcReduction="1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2000"/>
              <a:t>Fully Convolutional Networks for Semantic Segmentation</a:t>
            </a:r>
          </a:p>
          <a:p>
            <a:pPr algn="l">
              <a:lnSpc>
                <a:spcPct val="150000"/>
              </a:lnSpc>
              <a:buClrTx/>
              <a:buSzTx/>
            </a:pPr>
            <a:r>
              <a:rPr sz="2000"/>
              <a:t>      https://arxiv.org/abs/1411.4038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20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2000" b="1"/>
              <a:t>PyTorch Implementation of Fully Convolutional Networks</a:t>
            </a:r>
            <a:endParaRPr sz="2000"/>
          </a:p>
          <a:p>
            <a:pPr algn="l">
              <a:lnSpc>
                <a:spcPct val="150000"/>
              </a:lnSpc>
              <a:buClrTx/>
              <a:buSzTx/>
            </a:pPr>
            <a:r>
              <a:rPr sz="2000"/>
              <a:t>      https://github.com/wkentaro/pytorch-fcn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2000"/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000" b="1"/>
              <a:t>Caffe R</a:t>
            </a:r>
            <a:r>
              <a:rPr sz="2000" b="1"/>
              <a:t>eference </a:t>
            </a:r>
            <a:r>
              <a:rPr lang="en-US" altLang="zh-CN" sz="2000" b="1"/>
              <a:t>I</a:t>
            </a:r>
            <a:r>
              <a:rPr sz="2000" b="1"/>
              <a:t>mplementation</a:t>
            </a:r>
            <a:r>
              <a:rPr sz="2000" b="1">
                <a:sym typeface="+mn-ea"/>
              </a:rPr>
              <a:t> of Fully Convolutional Networks</a:t>
            </a:r>
            <a:endParaRPr sz="2000"/>
          </a:p>
          <a:p>
            <a:pPr algn="l">
              <a:lnSpc>
                <a:spcPct val="150000"/>
              </a:lnSpc>
              <a:buClrTx/>
              <a:buSzTx/>
            </a:pPr>
            <a:r>
              <a:rPr sz="2000"/>
              <a:t>      https://github.com/shelhamer/fcn.berkeleyvision.org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sz="2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Next Week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4" name="图片 3" descr="u-net-archite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115" y="2075815"/>
            <a:ext cx="6678930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3460" y="3755390"/>
            <a:ext cx="10515600" cy="584200"/>
          </a:xfrm>
        </p:spPr>
        <p:txBody>
          <a:bodyPr>
            <a:normAutofit/>
          </a:bodyPr>
          <a:lstStyle/>
          <a:p>
            <a:pPr algn="ctr"/>
            <a:r>
              <a:rPr lang="zh-CN" altLang="en-US" sz="2400" b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一所专注前沿互联网技术领域的创新实战大学</a:t>
            </a:r>
          </a:p>
        </p:txBody>
      </p:sp>
      <p:pic>
        <p:nvPicPr>
          <p:cNvPr id="6" name="内容占位符 5" descr="img_logo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8645" y="2031365"/>
            <a:ext cx="5934075" cy="13341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735965"/>
          </a:xfrm>
        </p:spPr>
        <p:txBody>
          <a:bodyPr>
            <a:normAutofit fontScale="90000"/>
          </a:bodyPr>
          <a:lstStyle/>
          <a:p>
            <a:pPr algn="l"/>
            <a:r>
              <a:rPr altLang="zh-CN"/>
              <a:t>FCN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6" name="图片 5" descr="2019-11-24 00-56-46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10" y="1727200"/>
            <a:ext cx="7078980" cy="46107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735965"/>
          </a:xfrm>
        </p:spPr>
        <p:txBody>
          <a:bodyPr>
            <a:normAutofit fontScale="90000"/>
          </a:bodyPr>
          <a:lstStyle/>
          <a:p>
            <a:pPr algn="l"/>
            <a:r>
              <a:rPr altLang="zh-CN"/>
              <a:t>Before FCN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sz="3200"/>
              <a:t>使用传统特征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Sliding Window + Classifier</a:t>
            </a:r>
          </a:p>
        </p:txBody>
      </p:sp>
      <p:pic>
        <p:nvPicPr>
          <p:cNvPr id="5" name="图片 4" descr="2019-11-21 10-28-48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635" y="4023995"/>
            <a:ext cx="6095365" cy="25336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4" name="墨迹 93"/>
              <p14:cNvContentPartPr/>
              <p14:nvPr/>
            </p14:nvContentPartPr>
            <p14:xfrm>
              <a:off x="6078855" y="6155055"/>
              <a:ext cx="101600" cy="59055"/>
            </p14:xfrm>
          </p:contentPart>
        </mc:Choice>
        <mc:Fallback xmlns="">
          <p:pic>
            <p:nvPicPr>
              <p:cNvPr id="94" name="墨迹 93"/>
            </p:nvPicPr>
            <p:blipFill>
              <a:blip r:embed="rId4"/>
            </p:blipFill>
            <p:spPr>
              <a:xfrm>
                <a:off x="6078855" y="6155055"/>
                <a:ext cx="101600" cy="59055"/>
              </a:xfrm>
              <a:prstGeom prst="rect"/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5" name="墨迹 94"/>
              <p14:cNvContentPartPr/>
              <p14:nvPr/>
            </p14:nvContentPartPr>
            <p14:xfrm>
              <a:off x="6129655" y="6155055"/>
              <a:ext cx="42545" cy="17145"/>
            </p14:xfrm>
          </p:contentPart>
        </mc:Choice>
        <mc:Fallback xmlns="">
          <p:pic>
            <p:nvPicPr>
              <p:cNvPr id="95" name="墨迹 94"/>
            </p:nvPicPr>
            <p:blipFill>
              <a:blip r:embed="rId6"/>
            </p:blipFill>
            <p:spPr>
              <a:xfrm>
                <a:off x="6129655" y="6155055"/>
                <a:ext cx="42545" cy="17145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altLang="zh-CN"/>
              <a:t>FCN</a:t>
            </a:r>
            <a:r>
              <a:rPr lang="zh-CN"/>
              <a:t>原理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fontScale="7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Fully convolutional versions of existing networks predict dense outputs from arbitrary-sized inputs. Both learning and inference are performed whole-image-at-a-time by dense feedforward computation and backpropagation. In-network upsampling layers enable pixelwise prediction and learning in nets with subsampled pooling.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4535"/>
            <a:ext cx="9144000" cy="1195705"/>
          </a:xfrm>
        </p:spPr>
        <p:txBody>
          <a:bodyPr/>
          <a:lstStyle/>
          <a:p>
            <a:pPr algn="l"/>
            <a:r>
              <a:rPr lang="zh-CN"/>
              <a:t>Convolutionalization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7" name="图片 6" descr="1_LtSSJ9QP0Y9qWG9nz9sb2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955" y="2566035"/>
            <a:ext cx="8848090" cy="2933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7780" y="911225"/>
            <a:ext cx="9144000" cy="760095"/>
          </a:xfrm>
        </p:spPr>
        <p:txBody>
          <a:bodyPr>
            <a:normAutofit fontScale="90000"/>
          </a:bodyPr>
          <a:lstStyle/>
          <a:p>
            <a:pPr algn="l"/>
            <a:r>
              <a:rPr altLang="zh-CN"/>
              <a:t>VGG16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endParaRPr lang="en-US" altLang="zh-CN" sz="3200"/>
          </a:p>
        </p:txBody>
      </p:sp>
      <p:pic>
        <p:nvPicPr>
          <p:cNvPr id="5" name="图片 4" descr="VGG16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640330"/>
            <a:ext cx="10058400" cy="27844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8" name="墨迹 177"/>
              <p14:cNvContentPartPr/>
              <p14:nvPr/>
            </p14:nvContentPartPr>
            <p14:xfrm>
              <a:off x="10642600" y="6137910"/>
              <a:ext cx="8255" cy="34290"/>
            </p14:xfrm>
          </p:contentPart>
        </mc:Choice>
        <mc:Fallback xmlns="">
          <p:pic>
            <p:nvPicPr>
              <p:cNvPr id="178" name="墨迹 177"/>
            </p:nvPicPr>
            <p:blipFill>
              <a:blip r:embed="rId4"/>
            </p:blipFill>
            <p:spPr>
              <a:xfrm>
                <a:off x="10642600" y="6137910"/>
                <a:ext cx="8255" cy="34290"/>
              </a:xfrm>
              <a:prstGeom prst="rect"/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87780" y="264160"/>
            <a:ext cx="9144000" cy="1506855"/>
          </a:xfrm>
        </p:spPr>
        <p:txBody>
          <a:bodyPr/>
          <a:lstStyle/>
          <a:p>
            <a:pPr algn="l"/>
            <a:r>
              <a:rPr altLang="zh-CN"/>
              <a:t>VGG16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74570"/>
            <a:ext cx="9144000" cy="3515995"/>
          </a:xfrm>
        </p:spPr>
        <p:txBody>
          <a:bodyPr>
            <a:normAutofit lnSpcReduction="20000"/>
          </a:bodyPr>
          <a:lstStyle/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nn.Conv2d(3, 64, 3, padding=100)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nn.ReLU(inplace=True)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nn.MaxPool2d(2, stride=2, ceil_mode=True)</a:t>
            </a:r>
          </a:p>
          <a:p>
            <a:pPr marL="457200" indent="-457200" algn="l">
              <a:lnSpc>
                <a:spcPct val="150000"/>
              </a:lnSpc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3200"/>
              <a:t>nn.Dropout()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618</Words>
  <Application>Microsoft Office PowerPoint</Application>
  <PresentationFormat>宽屏</PresentationFormat>
  <Paragraphs>129</Paragraphs>
  <Slides>39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4" baseType="lpstr">
      <vt:lpstr>微软雅黑</vt:lpstr>
      <vt:lpstr>Arial</vt:lpstr>
      <vt:lpstr>Calibri</vt:lpstr>
      <vt:lpstr>Calibri Light</vt:lpstr>
      <vt:lpstr>Office 主题</vt:lpstr>
      <vt:lpstr>Lane Segmentation Week 2</vt:lpstr>
      <vt:lpstr>主要内容</vt:lpstr>
      <vt:lpstr>学习目标</vt:lpstr>
      <vt:lpstr>FCN</vt:lpstr>
      <vt:lpstr>Before FCN</vt:lpstr>
      <vt:lpstr>FCN原理</vt:lpstr>
      <vt:lpstr>Convolutionalization</vt:lpstr>
      <vt:lpstr>VGG16</vt:lpstr>
      <vt:lpstr>VGG16</vt:lpstr>
      <vt:lpstr>VGG16</vt:lpstr>
      <vt:lpstr>Classify CNN</vt:lpstr>
      <vt:lpstr>卷积层 as 全连接层</vt:lpstr>
      <vt:lpstr>全连接层 as 卷积层</vt:lpstr>
      <vt:lpstr>Convolutionalization</vt:lpstr>
      <vt:lpstr>Full Convolutional Network</vt:lpstr>
      <vt:lpstr>VGG16-Conv</vt:lpstr>
      <vt:lpstr>VGG16-Conv</vt:lpstr>
      <vt:lpstr>VGG16-Conv</vt:lpstr>
      <vt:lpstr>In-network Upsampling</vt:lpstr>
      <vt:lpstr>In-network Upsampling</vt:lpstr>
      <vt:lpstr>Transposed Convolution</vt:lpstr>
      <vt:lpstr>Transposed Convolution</vt:lpstr>
      <vt:lpstr>FCN-32s</vt:lpstr>
      <vt:lpstr>FCN-32s</vt:lpstr>
      <vt:lpstr>Skip Architecture</vt:lpstr>
      <vt:lpstr>Skip Architecture</vt:lpstr>
      <vt:lpstr>FCN-16s</vt:lpstr>
      <vt:lpstr>FCN的效果</vt:lpstr>
      <vt:lpstr>FCN的缺点</vt:lpstr>
      <vt:lpstr>模型对比</vt:lpstr>
      <vt:lpstr>Dilated Convolution</vt:lpstr>
      <vt:lpstr>模型对比</vt:lpstr>
      <vt:lpstr>课程总结</vt:lpstr>
      <vt:lpstr>重难点</vt:lpstr>
      <vt:lpstr>课程作业</vt:lpstr>
      <vt:lpstr>课程作业</vt:lpstr>
      <vt:lpstr>参考资料</vt:lpstr>
      <vt:lpstr>Next Week</vt:lpstr>
      <vt:lpstr>一所专注前沿互联网技术领域的创新实战大学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Segmentation Week 2</dc:title>
  <dc:creator>wps</dc:creator>
  <cp:lastModifiedBy>kkb</cp:lastModifiedBy>
  <cp:revision>229</cp:revision>
  <dcterms:created xsi:type="dcterms:W3CDTF">2019-12-03T03:07:41Z</dcterms:created>
  <dcterms:modified xsi:type="dcterms:W3CDTF">2019-12-03T03:33:05Z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2052-1.7.0.2619</vt:lpwstr>
  </property>
</Properties>
</file>

<file path=docProps/thumbnail.jpeg>
</file>